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6" r:id="rId4"/>
    <p:sldId id="265" r:id="rId5"/>
    <p:sldId id="264" r:id="rId6"/>
    <p:sldId id="263" r:id="rId7"/>
    <p:sldId id="262" r:id="rId8"/>
    <p:sldId id="257" r:id="rId9"/>
    <p:sldId id="261" r:id="rId10"/>
    <p:sldId id="260" r:id="rId11"/>
    <p:sldId id="259" r:id="rId12"/>
    <p:sldId id="258" r:id="rId13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2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870D1-4B1B-466E-AE0E-FC941DE16B33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CF9AC-A8A5-45B2-B279-9C7AF20D36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3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E954D-0AC7-453D-AF0B-76134FB88A4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D0C65-86B8-4CF3-BDA4-89BA609AEB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692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1D0C65-86B8-4CF3-BDA4-89BA609AEBF8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11BCC-441A-4E96-B572-6525C7C3D654}" type="datetimeFigureOut">
              <a:rPr lang="en-US" smtClean="0"/>
              <a:pPr/>
              <a:t>3/12/2020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A848-BD84-4C36-BFD1-42AFD1DC82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6940" y="5051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French </a:t>
            </a:r>
            <a:r>
              <a:rPr lang="en-US" sz="3200" b="1">
                <a:solidFill>
                  <a:schemeClr val="bg1"/>
                </a:solidFill>
              </a:rPr>
              <a:t>Revolution: The </a:t>
            </a:r>
            <a:r>
              <a:rPr lang="en-US" sz="3200" b="1" dirty="0">
                <a:solidFill>
                  <a:schemeClr val="bg1"/>
                </a:solidFill>
              </a:rPr>
              <a:t>Age </a:t>
            </a:r>
            <a:r>
              <a:rPr lang="en-US" sz="3200" b="1">
                <a:solidFill>
                  <a:schemeClr val="bg1"/>
                </a:solidFill>
              </a:rPr>
              <a:t>of Napoleon: Part 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sp>
        <p:nvSpPr>
          <p:cNvPr id="6" name="Text Box 80"/>
          <p:cNvSpPr txBox="1">
            <a:spLocks noChangeArrowheads="1"/>
          </p:cNvSpPr>
          <p:nvPr/>
        </p:nvSpPr>
        <p:spPr bwMode="auto">
          <a:xfrm>
            <a:off x="228600" y="990600"/>
            <a:ext cx="380999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Early Life</a:t>
            </a:r>
            <a:endParaRPr lang="en-US" sz="2400" dirty="0">
              <a:solidFill>
                <a:schemeClr val="bg1"/>
              </a:solidFill>
              <a:latin typeface="Times" pitchFamily="18" charset="0"/>
              <a:cs typeface="Times" pitchFamily="18" charset="0"/>
            </a:endParaRPr>
          </a:p>
          <a:p>
            <a:pPr>
              <a:tabLst>
                <a:tab pos="228600" algn="l"/>
              </a:tabLst>
            </a:pPr>
            <a:r>
              <a:rPr lang="en-US" sz="2400" dirty="0">
                <a:solidFill>
                  <a:schemeClr val="bg1"/>
                </a:solidFill>
              </a:rPr>
              <a:t>•	</a:t>
            </a:r>
            <a:r>
              <a:rPr lang="en-US" sz="2400" b="1" dirty="0">
                <a:solidFill>
                  <a:srgbClr val="FFFF00"/>
                </a:solidFill>
              </a:rPr>
              <a:t>Napoleon Bonaparte </a:t>
            </a:r>
            <a:r>
              <a:rPr lang="en-US" sz="2400" dirty="0">
                <a:solidFill>
                  <a:schemeClr val="bg1"/>
                </a:solidFill>
              </a:rPr>
              <a:t>—born in Corsica, attends military school, joins army</a:t>
            </a:r>
          </a:p>
        </p:txBody>
      </p:sp>
      <p:sp>
        <p:nvSpPr>
          <p:cNvPr id="23554" name="AutoShape 2" descr="http://www.didierbeck.com/pics/200508/corsica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://www.didierbeck.com/pics/200508/corsica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8" name="AutoShape 6" descr="https://encrypted-tbn3.gstatic.com/images?q=tbn:ANd9GcRkix6p40Z4fM3HOu7d5vngqQSvUz8iHkxP7tI53b1vpWUXYrQtv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0" name="AutoShape 8" descr="Calvi Cors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2" name="AutoShape 10" descr="Calvi Corsic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4" name="AutoShape 12" descr="http://ts3.mm.bing.net/th?id=H.4824335782445154&amp;pid=15.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66" name="AutoShape 14" descr="http://www.didierbeck.com/pics/200508/corsica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67" name="Picture 15" descr="C:\Users\kharrington\Documents\aa World History 2012\Ch 18 stuff\Cors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6943" y="1447800"/>
            <a:ext cx="4962491" cy="4648200"/>
          </a:xfrm>
          <a:prstGeom prst="rect">
            <a:avLst/>
          </a:prstGeom>
          <a:noFill/>
        </p:spPr>
      </p:pic>
      <p:pic>
        <p:nvPicPr>
          <p:cNvPr id="23568" name="Picture 16" descr="C:\Users\kharrington\Documents\aa World History 2012\Ch 18 stuff\Napoleon at military scho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2743200"/>
            <a:ext cx="2667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1812 – </a:t>
            </a:r>
            <a:r>
              <a:rPr lang="en-US" sz="2400" b="1" u="sng" dirty="0">
                <a:solidFill>
                  <a:srgbClr val="FFFF00"/>
                </a:solidFill>
              </a:rPr>
              <a:t>Napoleon, 600,000 soldiers &amp; 50,000 horses invade Russia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838200"/>
            <a:ext cx="4876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>
                <a:solidFill>
                  <a:schemeClr val="bg1"/>
                </a:solidFill>
              </a:rPr>
              <a:t>Russians retreated eastward, burning crops and villages as they went – this is called </a:t>
            </a:r>
            <a:r>
              <a:rPr lang="en-US" sz="2200" b="1" dirty="0">
                <a:solidFill>
                  <a:srgbClr val="FFFF00"/>
                </a:solidFill>
              </a:rPr>
              <a:t>scorched-earth policy</a:t>
            </a:r>
            <a:r>
              <a:rPr lang="en-US" sz="2200" dirty="0">
                <a:solidFill>
                  <a:schemeClr val="bg1"/>
                </a:solidFill>
              </a:rPr>
              <a:t> – this left the French hungry and cold</a:t>
            </a:r>
          </a:p>
          <a:p>
            <a:pPr lvl="1">
              <a:buFont typeface="Wingdings" pitchFamily="2" charset="2"/>
              <a:buChar char="v"/>
            </a:pPr>
            <a:r>
              <a:rPr lang="en-US" sz="2200" dirty="0">
                <a:solidFill>
                  <a:schemeClr val="bg1"/>
                </a:solidFill>
              </a:rPr>
              <a:t>No food, no shelter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solidFill>
                  <a:schemeClr val="bg1"/>
                </a:solidFill>
              </a:rPr>
              <a:t>Napoleon entered Moscow in September – realized he could not feed or supply his troops through the winter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solidFill>
                  <a:schemeClr val="bg1"/>
                </a:solidFill>
              </a:rPr>
              <a:t>In October, retreated to France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solidFill>
                  <a:schemeClr val="bg1"/>
                </a:solidFill>
              </a:rPr>
              <a:t>1,000 mile retreat: Russian attacks, brutal cold, starvation, death by exposure &amp; disease</a:t>
            </a:r>
          </a:p>
          <a:p>
            <a:pPr>
              <a:buFont typeface="Wingdings" pitchFamily="2" charset="2"/>
              <a:buChar char="v"/>
            </a:pPr>
            <a:r>
              <a:rPr lang="en-US" sz="2200" u="sng" dirty="0">
                <a:solidFill>
                  <a:srgbClr val="FFFF00"/>
                </a:solidFill>
              </a:rPr>
              <a:t>Less than 20,000 soldiers returned home!!!!</a:t>
            </a:r>
          </a:p>
          <a:p>
            <a:pPr>
              <a:buFont typeface="Wingdings" pitchFamily="2" charset="2"/>
              <a:buChar char="v"/>
            </a:pPr>
            <a:r>
              <a:rPr lang="en-US" sz="2200" dirty="0">
                <a:solidFill>
                  <a:schemeClr val="bg1"/>
                </a:solidFill>
              </a:rPr>
              <a:t>Napoleon’s reputation shattered!</a:t>
            </a:r>
          </a:p>
        </p:txBody>
      </p:sp>
      <p:pic>
        <p:nvPicPr>
          <p:cNvPr id="9217" name="Picture 1" descr="C:\Users\kharrington\Documents\aa World History 2012\Ch 18 stuff\enter 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838200"/>
            <a:ext cx="2378045" cy="2981325"/>
          </a:xfrm>
          <a:prstGeom prst="rect">
            <a:avLst/>
          </a:prstGeom>
          <a:noFill/>
        </p:spPr>
      </p:pic>
      <p:pic>
        <p:nvPicPr>
          <p:cNvPr id="9218" name="Picture 2" descr="C:\Users\kharrington\Documents\aa World History 2012\Ch 18 stuff\Napoleons_retreat_of_mos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038600"/>
            <a:ext cx="3667897" cy="2609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9144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</a:rPr>
              <a:t>Abdicate</a:t>
            </a:r>
            <a:r>
              <a:rPr lang="en-US" sz="2400" b="1" dirty="0">
                <a:solidFill>
                  <a:srgbClr val="FFFF00"/>
                </a:solidFill>
              </a:rPr>
              <a:t> – </a:t>
            </a:r>
            <a:r>
              <a:rPr lang="en-US" sz="2400" dirty="0">
                <a:solidFill>
                  <a:srgbClr val="FFFF00"/>
                </a:solidFill>
              </a:rPr>
              <a:t>to step down from power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600200"/>
            <a:ext cx="5181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1814 – Napoleon abdicates and is exiled to Elba, an island in the Mediterranean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Louis XVIII, brother of Louis XVI of France is recognized as the new King of France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Many were afraid of things going back to the way things were before the Revolution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New support builds for </a:t>
            </a:r>
            <a:r>
              <a:rPr lang="en-US" sz="2400" dirty="0">
                <a:solidFill>
                  <a:srgbClr val="FFFF00"/>
                </a:solidFill>
              </a:rPr>
              <a:t>Napoleon</a:t>
            </a: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 – he gathers an army and </a:t>
            </a:r>
            <a:r>
              <a:rPr lang="en-US" sz="2400" dirty="0">
                <a:solidFill>
                  <a:srgbClr val="FFFF00"/>
                </a:solidFill>
              </a:rPr>
              <a:t>returns to France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Louis XVIII fled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FF00"/>
                </a:solidFill>
              </a:rPr>
              <a:t>March 1815 – Napoleon enters Paris in triumph</a:t>
            </a:r>
          </a:p>
        </p:txBody>
      </p:sp>
      <p:pic>
        <p:nvPicPr>
          <p:cNvPr id="10241" name="Picture 1" descr="C:\Users\kharrington\Documents\aa World History 2012\Ch 18 stuff\elb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838200"/>
            <a:ext cx="3222625" cy="2209800"/>
          </a:xfrm>
          <a:prstGeom prst="rect">
            <a:avLst/>
          </a:prstGeom>
          <a:noFill/>
        </p:spPr>
      </p:pic>
      <p:pic>
        <p:nvPicPr>
          <p:cNvPr id="10242" name="Picture 2" descr="C:\Users\kharrington\Documents\aa World History 2012\Ch 18 stuff\Russians_Cossacks_in_Par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105400"/>
            <a:ext cx="3185160" cy="1453740"/>
          </a:xfrm>
          <a:prstGeom prst="rect">
            <a:avLst/>
          </a:prstGeom>
          <a:noFill/>
        </p:spPr>
      </p:pic>
      <p:pic>
        <p:nvPicPr>
          <p:cNvPr id="10243" name="Picture 3" descr="C:\Users\kharrington\Documents\aa World History 2012\Ch 18 stuff\napoleon-enters-berlin-in-triump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3200400"/>
            <a:ext cx="2413000" cy="180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"/>
            <a:ext cx="533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</a:rPr>
              <a:t>Napoleon’s victory was short lived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990600"/>
            <a:ext cx="38862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return to power lasted only 100 days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June 18, 1815 – opposing armies met near the town of Waterloo in Belgium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British forces under the Duke of Wellington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Prussian army commanded by General Blucher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France is crushed in an agonizing one day battle – </a:t>
            </a:r>
            <a:r>
              <a:rPr lang="en-US" sz="2400" b="1" dirty="0">
                <a:solidFill>
                  <a:srgbClr val="FFFF00"/>
                </a:solidFill>
              </a:rPr>
              <a:t>The Battle of Waterloo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solidFill>
                  <a:schemeClr val="bg1"/>
                </a:solidFill>
              </a:rPr>
              <a:t>Napoleon again abdicates and goes into exile on St. Helena, an island in the South Atlantic – he would not return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11265" name="Picture 1" descr="C:\Users\kharrington\Documents\aa World History 2012\Ch 18 stuff\battle-of-waterlo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914400"/>
            <a:ext cx="4152900" cy="2927795"/>
          </a:xfrm>
          <a:prstGeom prst="rect">
            <a:avLst/>
          </a:prstGeom>
          <a:noFill/>
        </p:spPr>
      </p:pic>
      <p:pic>
        <p:nvPicPr>
          <p:cNvPr id="11267" name="Picture 3" descr="C:\Users\kharrington\Documents\aa World History 2012\Ch 18 stuff\NapoleonStHelen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87069"/>
            <a:ext cx="2314004" cy="1971880"/>
          </a:xfrm>
          <a:prstGeom prst="rect">
            <a:avLst/>
          </a:prstGeom>
          <a:noFill/>
        </p:spPr>
      </p:pic>
      <p:pic>
        <p:nvPicPr>
          <p:cNvPr id="11268" name="Picture 4" descr="C:\Users\kharrington\Documents\aa World History 2012\Ch 18 stuff\220px-Napoleon_sainthele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0999" y="4267200"/>
            <a:ext cx="2409825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Napoleon Rises to 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4191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20 year old lieutenant when Revolution begins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Wins many battles, becomes General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1798 – Used press to make himself look like a hero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Had spies everywhere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1799 – moves from General to Political Leader – </a:t>
            </a:r>
            <a:r>
              <a:rPr lang="en-US" sz="2000" u="sng" dirty="0">
                <a:solidFill>
                  <a:schemeClr val="bg1"/>
                </a:solidFill>
              </a:rPr>
              <a:t>overthrows the Directory</a:t>
            </a:r>
          </a:p>
          <a:p>
            <a:endParaRPr lang="en-US" sz="2000" u="sng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b="1" dirty="0">
                <a:solidFill>
                  <a:srgbClr val="FFFF00"/>
                </a:solidFill>
              </a:rPr>
              <a:t>The Consulate = </a:t>
            </a:r>
            <a:r>
              <a:rPr lang="en-US" sz="2000" dirty="0">
                <a:solidFill>
                  <a:schemeClr val="bg1"/>
                </a:solidFill>
              </a:rPr>
              <a:t>He sets up a 3 man governing board – of which he was one.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He took title of </a:t>
            </a:r>
            <a:r>
              <a:rPr lang="en-US" sz="2000" b="1" dirty="0">
                <a:solidFill>
                  <a:srgbClr val="FFFF00"/>
                </a:solidFill>
              </a:rPr>
              <a:t>First Consul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1802 – makes himself </a:t>
            </a:r>
            <a:r>
              <a:rPr lang="en-US" sz="2000" b="1" dirty="0">
                <a:solidFill>
                  <a:srgbClr val="FFFF00"/>
                </a:solidFill>
              </a:rPr>
              <a:t>Consul for Life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FFFF00"/>
                </a:solidFill>
              </a:rPr>
              <a:t>1804 – Crowns himself Emperor </a:t>
            </a:r>
          </a:p>
        </p:txBody>
      </p:sp>
      <p:pic>
        <p:nvPicPr>
          <p:cNvPr id="2049" name="Picture 1" descr="C:\Users\kharrington\Documents\aa World History 2012\Ch 18 stuff\consu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"/>
            <a:ext cx="2565947" cy="2438400"/>
          </a:xfrm>
          <a:prstGeom prst="rect">
            <a:avLst/>
          </a:prstGeom>
          <a:noFill/>
        </p:spPr>
      </p:pic>
      <p:pic>
        <p:nvPicPr>
          <p:cNvPr id="2050" name="Picture 2" descr="C:\Users\kharrington\Documents\aa World History 2012\Ch 18 stuff\first consu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66800"/>
            <a:ext cx="1622171" cy="2019300"/>
          </a:xfrm>
          <a:prstGeom prst="rect">
            <a:avLst/>
          </a:prstGeom>
          <a:noFill/>
        </p:spPr>
      </p:pic>
      <p:pic>
        <p:nvPicPr>
          <p:cNvPr id="2051" name="Picture 3" descr="C:\Users\kharrington\Documents\aa World History 2012\Ch 18 stuff\napoleon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271896"/>
            <a:ext cx="2699004" cy="3332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381000"/>
            <a:ext cx="2819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He invited Pope to his coronation, during ceremony he took crown from Pope and put it on his own head!!!!!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Showed that he owed his throne to no one but himself.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Napoleon held absolute power</a:t>
            </a:r>
          </a:p>
        </p:txBody>
      </p:sp>
      <p:pic>
        <p:nvPicPr>
          <p:cNvPr id="3073" name="Picture 1" descr="C:\Users\kharrington\Documents\aa World History 2012\Ch 18 stuff\coronation_napol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"/>
            <a:ext cx="5368954" cy="3657600"/>
          </a:xfrm>
          <a:prstGeom prst="rect">
            <a:avLst/>
          </a:prstGeom>
          <a:noFill/>
        </p:spPr>
      </p:pic>
      <p:pic>
        <p:nvPicPr>
          <p:cNvPr id="3074" name="Picture 2" descr="C:\Users\kharrington\Documents\aa World History 2012\Ch 18 stuff\emperor napole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2971800"/>
            <a:ext cx="2247900" cy="3596640"/>
          </a:xfrm>
          <a:prstGeom prst="rect">
            <a:avLst/>
          </a:prstGeom>
          <a:noFill/>
        </p:spPr>
      </p:pic>
      <p:pic>
        <p:nvPicPr>
          <p:cNvPr id="3075" name="Picture 3" descr="C:\Users\kharrington\Documents\aa World History 2012\Ch 18 stuff\napoleon cr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4267200"/>
            <a:ext cx="2400300" cy="2384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04800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From 1804 – 1812 Napoleon used his military skills to build his </a:t>
            </a:r>
            <a:r>
              <a:rPr lang="en-US" sz="2400" b="1" dirty="0">
                <a:solidFill>
                  <a:srgbClr val="FFFF00"/>
                </a:solidFill>
              </a:rPr>
              <a:t>GRAND EMPIRE</a:t>
            </a:r>
            <a:r>
              <a:rPr lang="en-US" sz="2400" dirty="0">
                <a:solidFill>
                  <a:schemeClr val="bg1"/>
                </a:solidFill>
              </a:rPr>
              <a:t>. It included the following: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373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French Empire </a:t>
            </a:r>
            <a:r>
              <a:rPr lang="en-US" sz="2000" dirty="0">
                <a:solidFill>
                  <a:schemeClr val="bg1"/>
                </a:solidFill>
              </a:rPr>
              <a:t>- France and territory in Italy &amp; Germany 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Dependent states </a:t>
            </a:r>
            <a:r>
              <a:rPr lang="en-US" sz="2000" dirty="0">
                <a:solidFill>
                  <a:schemeClr val="bg1"/>
                </a:solidFill>
              </a:rPr>
              <a:t>- Napoleon had forcibly deposed the monarchs and placed his relatives on the thrones - Kingdoms of Italy, Naples, Holland, Spain; Westphalia and the Duchy of Warsaw </a:t>
            </a:r>
            <a:br>
              <a:rPr lang="en-US" sz="2000" dirty="0">
                <a:solidFill>
                  <a:schemeClr val="bg1"/>
                </a:solidFill>
              </a:rPr>
            </a:b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rgbClr val="FFFF00"/>
                </a:solidFill>
              </a:rPr>
              <a:t>Allied states </a:t>
            </a:r>
            <a:r>
              <a:rPr lang="en-US" sz="2000" dirty="0">
                <a:solidFill>
                  <a:schemeClr val="bg1"/>
                </a:solidFill>
              </a:rPr>
              <a:t>- long term allies: Bavaria and Saxony AND defeated enemies forced into alliance: Prussia, Russia, &amp; Austria &amp; more</a:t>
            </a:r>
          </a:p>
        </p:txBody>
      </p:sp>
      <p:pic>
        <p:nvPicPr>
          <p:cNvPr id="4097" name="Picture 1" descr="C:\Users\kharrington\Documents\aa World History 2012\Ch 18 stuff\napoleon empi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799" y="1295400"/>
            <a:ext cx="4391547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</a:rPr>
              <a:t>Annexed </a:t>
            </a:r>
            <a:r>
              <a:rPr lang="en-US" sz="2400" dirty="0">
                <a:solidFill>
                  <a:schemeClr val="bg1"/>
                </a:solidFill>
              </a:rPr>
              <a:t>- To incorporate (territory) into an existing political unit such as a country, state, county, or city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Napoleon forcefully annexed most of Europe into his Empire and the Map of Europe was redrawn</a:t>
            </a:r>
          </a:p>
        </p:txBody>
      </p:sp>
      <p:pic>
        <p:nvPicPr>
          <p:cNvPr id="5121" name="Picture 1" descr="C:\Users\kharrington\Documents\aa World History 2012\Ch 18 stuff\napoleon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05369"/>
            <a:ext cx="6029035" cy="4521776"/>
          </a:xfrm>
          <a:prstGeom prst="rect">
            <a:avLst/>
          </a:prstGeom>
          <a:noFill/>
        </p:spPr>
      </p:pic>
      <p:pic>
        <p:nvPicPr>
          <p:cNvPr id="5122" name="Picture 2" descr="C:\Users\kharrington\Documents\aa World History 2012\Ch 18 stuff\napoleon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0"/>
            <a:ext cx="229459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2667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1805 he prepared to invade England - add it to Empire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u="sng" dirty="0">
                <a:solidFill>
                  <a:srgbClr val="FFFF00"/>
                </a:solidFill>
              </a:rPr>
              <a:t>The Battle of Trafalgar </a:t>
            </a:r>
            <a:r>
              <a:rPr lang="en-US" sz="2400" dirty="0">
                <a:solidFill>
                  <a:schemeClr val="bg1"/>
                </a:solidFill>
              </a:rPr>
              <a:t>fought off southwest coast  of Spain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Britain’s Admiral Horatio Nelson  and the British Navy smashed the French Fleet</a:t>
            </a:r>
          </a:p>
          <a:p>
            <a:pPr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145" name="Picture 1" descr="C:\Users\kharrington\Documents\aa World History 2012\Ch 18 stuff\battle of trafalg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28600"/>
            <a:ext cx="4913832" cy="3505200"/>
          </a:xfrm>
          <a:prstGeom prst="rect">
            <a:avLst/>
          </a:prstGeom>
          <a:noFill/>
        </p:spPr>
      </p:pic>
      <p:pic>
        <p:nvPicPr>
          <p:cNvPr id="6146" name="Picture 2" descr="C:\Users\kharrington\Documents\aa World History 2012\Ch 18 stuff\trafalgor m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76600"/>
            <a:ext cx="2252472" cy="3253571"/>
          </a:xfrm>
          <a:prstGeom prst="rect">
            <a:avLst/>
          </a:prstGeom>
          <a:noFill/>
        </p:spPr>
      </p:pic>
      <p:pic>
        <p:nvPicPr>
          <p:cNvPr id="6147" name="Picture 3" descr="C:\Users\kharrington\Documents\aa World History 2012\Ch 18 stuff\nelsonm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9" y="3962400"/>
            <a:ext cx="3418797" cy="236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19200"/>
            <a:ext cx="7543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Napoleon used </a:t>
            </a:r>
            <a:r>
              <a:rPr lang="en-US" sz="2400" b="1" dirty="0">
                <a:solidFill>
                  <a:srgbClr val="FFFF00"/>
                </a:solidFill>
              </a:rPr>
              <a:t>Blockades</a:t>
            </a:r>
            <a:r>
              <a:rPr lang="en-US" sz="2400" dirty="0">
                <a:solidFill>
                  <a:schemeClr val="bg1"/>
                </a:solidFill>
              </a:rPr>
              <a:t> to close European ports to the British 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This economic warfare was called the </a:t>
            </a:r>
            <a:r>
              <a:rPr lang="en-US" sz="2400" b="1" dirty="0">
                <a:solidFill>
                  <a:srgbClr val="FFFF00"/>
                </a:solidFill>
              </a:rPr>
              <a:t>Continental System </a:t>
            </a:r>
            <a:r>
              <a:rPr lang="en-US" sz="2400" dirty="0">
                <a:solidFill>
                  <a:schemeClr val="bg1"/>
                </a:solidFill>
              </a:rPr>
              <a:t> - Napoleon figured if he couldn’t destroy them militarily at least he could economically.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3"/>
                </a:solidFill>
              </a:rPr>
              <a:t>However, Britain responded with its own blockade of European ports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accent3"/>
                </a:solidFill>
              </a:rPr>
              <a:t>Britain and France seized ships they suspected were bringing good to the other side.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"/>
            <a:ext cx="6172200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FF00"/>
                </a:solidFill>
              </a:rPr>
              <a:t>Blockade</a:t>
            </a:r>
            <a:r>
              <a:rPr lang="en-US" sz="2400" dirty="0">
                <a:solidFill>
                  <a:schemeClr val="bg1"/>
                </a:solidFill>
              </a:rPr>
              <a:t> – Shutting off ports to keep people or supplies from moving in or out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5486400"/>
            <a:ext cx="6705600" cy="83099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British attacks on American ships sparked anger in the US and triggered the War of 1812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Nationalism works against Napoleon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Revolts against France spread all across Europe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Nationalist leaders encouraged loyalty for the mother nations and resented French foreign rule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24200" y="3505200"/>
            <a:ext cx="6019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Many Spaniards remained loyal to their King and devoted to the Catholic Church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Spanish patriots conducted a campaign of </a:t>
            </a:r>
            <a:r>
              <a:rPr lang="en-US" sz="2400" b="1" u="sng" dirty="0">
                <a:solidFill>
                  <a:srgbClr val="FFFF00"/>
                </a:solidFill>
              </a:rPr>
              <a:t>guerilla warfare</a:t>
            </a:r>
            <a:r>
              <a:rPr lang="en-US" sz="2400" dirty="0">
                <a:solidFill>
                  <a:schemeClr val="bg1"/>
                </a:solidFill>
              </a:rPr>
              <a:t>, or hit-and-run raids against the French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</a:rPr>
              <a:t>These tactics kept French soldiers tied up that Napoleon needed elsewhere</a:t>
            </a:r>
          </a:p>
          <a:p>
            <a:pPr>
              <a:buFont typeface="Wingdings" pitchFamily="2" charset="2"/>
              <a:buChar char="Ø"/>
            </a:pPr>
            <a:endParaRPr lang="en-US" sz="2400" dirty="0">
              <a:solidFill>
                <a:srgbClr val="FFFF00"/>
              </a:solidFill>
            </a:endParaRPr>
          </a:p>
        </p:txBody>
      </p:sp>
      <p:pic>
        <p:nvPicPr>
          <p:cNvPr id="12289" name="Picture 1" descr="C:\Users\kharrington\Documents\aa World History 2012\Ch 18 stuff\spanish-uprising-against-napoleon-in-spain-joaquin-sorolla-y-bast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28600"/>
            <a:ext cx="4442891" cy="2971800"/>
          </a:xfrm>
          <a:prstGeom prst="rect">
            <a:avLst/>
          </a:prstGeom>
          <a:noFill/>
        </p:spPr>
      </p:pic>
      <p:pic>
        <p:nvPicPr>
          <p:cNvPr id="12290" name="Picture 2" descr="C:\Users\kharrington\Documents\aa World History 2012\Ch 18 stuff\spain revol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676" y="3886200"/>
            <a:ext cx="2747124" cy="213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3810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</a:rPr>
              <a:t>Russia was once an ally of Napoleon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The Tsar and Napoleon planned to divide Europe 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Russia became unhappy with how things were working out -withdrew support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bg1"/>
                </a:solidFill>
              </a:rPr>
              <a:t>Napoleon turned </a:t>
            </a:r>
            <a:r>
              <a:rPr lang="en-US" sz="2400">
                <a:solidFill>
                  <a:schemeClr val="bg1"/>
                </a:solidFill>
              </a:rPr>
              <a:t>on Russia </a:t>
            </a:r>
            <a:r>
              <a:rPr lang="en-US" sz="2400" dirty="0">
                <a:solidFill>
                  <a:schemeClr val="bg1"/>
                </a:solidFill>
              </a:rPr>
              <a:t>– he assembled an army from 20 nations, </a:t>
            </a:r>
            <a:r>
              <a:rPr lang="en-US" sz="2400" dirty="0">
                <a:solidFill>
                  <a:srgbClr val="FFFF00"/>
                </a:solidFill>
              </a:rPr>
              <a:t>The Grand Army</a:t>
            </a:r>
            <a:r>
              <a:rPr lang="en-US" sz="2400" dirty="0">
                <a:solidFill>
                  <a:schemeClr val="bg1"/>
                </a:solidFill>
              </a:rPr>
              <a:t>, to invade Russia</a:t>
            </a:r>
          </a:p>
        </p:txBody>
      </p:sp>
      <p:pic>
        <p:nvPicPr>
          <p:cNvPr id="8193" name="Picture 1" descr="C:\Users\kharrington\Documents\aa World History 2012\Ch 18 stuff\napoleon_meissoni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048000"/>
            <a:ext cx="4327634" cy="3429000"/>
          </a:xfrm>
          <a:prstGeom prst="rect">
            <a:avLst/>
          </a:prstGeom>
          <a:noFill/>
        </p:spPr>
      </p:pic>
      <p:pic>
        <p:nvPicPr>
          <p:cNvPr id="8194" name="Picture 2" descr="C:\Users\kharrington\Documents\aa World History 2012\Ch 18 stuff\Napoleon-and-Alexander-at-Tils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"/>
            <a:ext cx="3612727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11158</TotalTime>
  <Words>683</Words>
  <Application>Microsoft Office PowerPoint</Application>
  <PresentationFormat>On-screen Show (4:3)</PresentationFormat>
  <Paragraphs>71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75</cp:revision>
  <dcterms:created xsi:type="dcterms:W3CDTF">2013-01-28T21:27:53Z</dcterms:created>
  <dcterms:modified xsi:type="dcterms:W3CDTF">2020-03-12T13:34:34Z</dcterms:modified>
</cp:coreProperties>
</file>